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2" r:id="rId4"/>
    <p:sldId id="266" r:id="rId5"/>
    <p:sldId id="265" r:id="rId6"/>
    <p:sldId id="258" r:id="rId7"/>
    <p:sldId id="259" r:id="rId8"/>
    <p:sldId id="260" r:id="rId9"/>
    <p:sldId id="263" r:id="rId10"/>
    <p:sldId id="264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>
        <p:scale>
          <a:sx n="66" d="100"/>
          <a:sy n="66" d="100"/>
        </p:scale>
        <p:origin x="-64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2F82-E728-4D13-9467-1AE957C3678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3FF-FA3B-4011-B4A0-A677A6056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2F82-E728-4D13-9467-1AE957C3678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3FF-FA3B-4011-B4A0-A677A6056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2F82-E728-4D13-9467-1AE957C3678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3FF-FA3B-4011-B4A0-A677A6056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2F82-E728-4D13-9467-1AE957C3678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3FF-FA3B-4011-B4A0-A677A6056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2F82-E728-4D13-9467-1AE957C3678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3FF-FA3B-4011-B4A0-A677A6056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2F82-E728-4D13-9467-1AE957C3678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3FF-FA3B-4011-B4A0-A677A6056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2F82-E728-4D13-9467-1AE957C3678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3FF-FA3B-4011-B4A0-A677A6056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2F82-E728-4D13-9467-1AE957C3678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C63FF-FA3B-4011-B4A0-A677A6056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2F82-E728-4D13-9467-1AE957C3678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3FF-FA3B-4011-B4A0-A677A6056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2F82-E728-4D13-9467-1AE957C3678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33C63FF-FA3B-4011-B4A0-A677A6056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3212F82-E728-4D13-9467-1AE957C3678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3FF-FA3B-4011-B4A0-A677A6056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212F82-E728-4D13-9467-1AE957C3678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3C63FF-FA3B-4011-B4A0-A677A6056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73" r="8314"/>
          <a:stretch/>
        </p:blipFill>
        <p:spPr>
          <a:xfrm>
            <a:off x="-7888" y="-16024"/>
            <a:ext cx="9151888" cy="6874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709" y="171925"/>
            <a:ext cx="8660779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Доклад по производственной </a:t>
            </a:r>
            <a:endParaRPr lang="ru-RU" sz="28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практике </a:t>
            </a:r>
            <a:r>
              <a:rPr lang="ru-RU" sz="28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получению профессиональных умений и опыта профессиональной деятельности</a:t>
            </a:r>
            <a:endParaRPr lang="ru-RU" sz="28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2253" y="1953228"/>
            <a:ext cx="44544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Участок Нурлат - Бугульма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27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49718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ЭЖД-43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Максимова Ю.В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Мазько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4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55976" y="13407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3. Повышения </a:t>
            </a:r>
            <a:r>
              <a:rPr lang="ru-RU" dirty="0">
                <a:latin typeface="+mj-lt"/>
              </a:rPr>
              <a:t>пропускной способности, совершенствование устройств сигнализации, централизации и блокировки; развитие путевых устройств; реконструкция тяги и подвижного </a:t>
            </a:r>
            <a:r>
              <a:rPr lang="ru-RU" dirty="0" smtClean="0">
                <a:latin typeface="+mj-lt"/>
              </a:rPr>
              <a:t>состава.</a:t>
            </a:r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3666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3. Низкая пропускная способность</a:t>
            </a:r>
          </a:p>
          <a:p>
            <a:r>
              <a:rPr lang="ru-RU" dirty="0" smtClean="0">
                <a:latin typeface="+mj-lt"/>
              </a:rPr>
              <a:t> нехватка путей в парках .</a:t>
            </a:r>
            <a:endParaRPr lang="ru-RU" dirty="0">
              <a:latin typeface="+mj-lt"/>
            </a:endParaRPr>
          </a:p>
        </p:txBody>
      </p:sp>
      <p:pic>
        <p:nvPicPr>
          <p:cNvPr id="4098" name="Picture 2" descr="C:\Users\Юлия\Desktop\zheleznaya-doro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927376" cy="220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лия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215" y="3429000"/>
            <a:ext cx="3311737" cy="220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556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Юлия\Desktop\je7RQi33kh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0"/>
            <a:ext cx="7560840" cy="68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318096"/>
            <a:ext cx="7467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75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702" y="390180"/>
            <a:ext cx="740869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Схема Куйбышевской железной дороги по регионом управления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9" name="Picture 5" descr="C:\Users\Юлия\Downloads\1231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732" y="790290"/>
            <a:ext cx="9503112" cy="64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5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Юлия\Downloads\Struktura_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0" y="1196752"/>
            <a:ext cx="9270851" cy="52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954" y="683404"/>
            <a:ext cx="683706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Структура Куйбышевской дирекции управления движением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7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практика\Снимок экрана (11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08" y="1052736"/>
            <a:ext cx="8856663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5556" y="164855"/>
            <a:ext cx="79928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Структура  управления местной работой в Куйбышевской дирекции управления движением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65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69756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+mj-lt"/>
              </a:rPr>
              <a:t>Основными задачами дирекции управления движением </a:t>
            </a:r>
            <a:endParaRPr lang="ru-RU" sz="2000" b="1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при </a:t>
            </a:r>
            <a:r>
              <a:rPr lang="ru-RU" dirty="0">
                <a:latin typeface="+mj-lt"/>
              </a:rPr>
              <a:t>организации местной работы является:</a:t>
            </a:r>
          </a:p>
          <a:p>
            <a:pPr algn="just"/>
            <a:r>
              <a:rPr lang="ru-RU" dirty="0" smtClean="0">
                <a:latin typeface="+mj-lt"/>
              </a:rPr>
              <a:t>- выполнение </a:t>
            </a:r>
            <a:r>
              <a:rPr lang="ru-RU" dirty="0">
                <a:latin typeface="+mj-lt"/>
              </a:rPr>
              <a:t>сменно-суточного плана;</a:t>
            </a:r>
          </a:p>
          <a:p>
            <a:pPr algn="just"/>
            <a:r>
              <a:rPr lang="ru-RU" dirty="0" smtClean="0">
                <a:latin typeface="+mj-lt"/>
              </a:rPr>
              <a:t>- обеспечение </a:t>
            </a:r>
            <a:r>
              <a:rPr lang="ru-RU" dirty="0">
                <a:latin typeface="+mj-lt"/>
              </a:rPr>
              <a:t>сроков доставки;</a:t>
            </a:r>
          </a:p>
          <a:p>
            <a:pPr algn="just"/>
            <a:r>
              <a:rPr lang="ru-RU" dirty="0" smtClean="0">
                <a:latin typeface="+mj-lt"/>
              </a:rPr>
              <a:t>- организация</a:t>
            </a:r>
            <a:r>
              <a:rPr lang="ru-RU" dirty="0">
                <a:latin typeface="+mj-lt"/>
              </a:rPr>
              <a:t>, оперативное руководство и контроль развоза местного груза, передачи местных вагонов между районами управления и выгрузки вагонов</a:t>
            </a:r>
            <a:r>
              <a:rPr lang="ru-RU" dirty="0" smtClean="0">
                <a:latin typeface="+mj-lt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57441" y="30689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+mj-lt"/>
              </a:rPr>
              <a:t>Управление местной работой осуществляется оперативным и диспетчерским персоналом по каждому РУ.</a:t>
            </a:r>
          </a:p>
        </p:txBody>
      </p:sp>
      <p:pic>
        <p:nvPicPr>
          <p:cNvPr id="5123" name="Picture 3" descr="C:\Users\Юлия\Desktop\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19" y="2924944"/>
            <a:ext cx="2610194" cy="348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Юлия\Desktop\5260f4ed80abe712205727_790_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93548"/>
            <a:ext cx="3402335" cy="226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29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39559"/>
            <a:ext cx="9144000" cy="3178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1698" y="650993"/>
            <a:ext cx="572060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Схема диспетчерского участка Нурлат – Бугульма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6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429000"/>
            <a:ext cx="3360373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8694" y="188639"/>
            <a:ext cx="354661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ldhabi" panose="01000000000000000000" pitchFamily="2" charset="-78"/>
              </a:rPr>
              <a:t>Работа  поездного диспетчера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ldhabi" panose="01000000000000000000" pitchFamily="2" charset="-7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052736"/>
            <a:ext cx="2808312" cy="37444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0527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+mj-lt"/>
              </a:rPr>
              <a:t>Цель работы поездного диспетчера заключается в обеспечении движения поездов и местной работы на участке в соответствии с графиком движения поездов и оперативным планом, а также в соблюдении максимального уровня безопасности движения.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48472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+mj-lt"/>
              </a:rPr>
              <a:t>Никто, кроме поездного диспетчера не имеет права давать оперативные распоряжения по движению поездов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768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2577" y="260648"/>
            <a:ext cx="65588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снижения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участковой скорости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разработка мер по ее увеличению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993" y="3861048"/>
            <a:ext cx="3320935" cy="2122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2240" y="3819831"/>
            <a:ext cx="3309060" cy="22051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389836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Причины:</a:t>
            </a:r>
          </a:p>
          <a:p>
            <a:endParaRPr lang="ru-RU" sz="2000" dirty="0" smtClean="0">
              <a:latin typeface="+mj-lt"/>
            </a:endParaRPr>
          </a:p>
          <a:p>
            <a:pPr algn="just"/>
            <a:r>
              <a:rPr lang="ru-RU" sz="2000" dirty="0" smtClean="0">
                <a:latin typeface="+mj-lt"/>
              </a:rPr>
              <a:t>1 В </a:t>
            </a:r>
            <a:r>
              <a:rPr lang="ru-RU" sz="2000" dirty="0">
                <a:latin typeface="+mj-lt"/>
              </a:rPr>
              <a:t>настоящий момент на дороге ощущается острая нехватка локомотивов всех видов, а в особенности </a:t>
            </a:r>
            <a:r>
              <a:rPr lang="ru-RU" sz="2000" dirty="0" smtClean="0">
                <a:latin typeface="+mj-lt"/>
              </a:rPr>
              <a:t>тепловозов.</a:t>
            </a:r>
            <a:endParaRPr lang="ru-RU" sz="20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417097"/>
            <a:ext cx="40855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Меры: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1 Электрификации </a:t>
            </a:r>
            <a:r>
              <a:rPr lang="ru-RU" dirty="0"/>
              <a:t>линий на переменном токе с внедрением мощных электровозов.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420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682" y="3429000"/>
            <a:ext cx="3572915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289674"/>
            <a:ext cx="351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Простой поезда на станции. </a:t>
            </a:r>
            <a:endParaRPr lang="ru-RU" dirty="0"/>
          </a:p>
        </p:txBody>
      </p:sp>
      <p:pic>
        <p:nvPicPr>
          <p:cNvPr id="3074" name="Picture 2" descr="C:\Users\Юлия\Desktop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3429000"/>
            <a:ext cx="341470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55153" y="1268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2. Сокращение </a:t>
            </a:r>
            <a:r>
              <a:rPr lang="ru-RU" dirty="0">
                <a:latin typeface="+mj-lt"/>
              </a:rPr>
              <a:t>станционных и межпоездных интервалов; более эффективные типы графиков; сдваивание и соединение поездов; использование сборных поездов с работой на опорных </a:t>
            </a:r>
            <a:r>
              <a:rPr lang="ru-RU" dirty="0" smtClean="0">
                <a:latin typeface="+mj-lt"/>
              </a:rPr>
              <a:t>станциях.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686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2902</TotalTime>
  <Words>274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Максимова</dc:creator>
  <cp:lastModifiedBy>student</cp:lastModifiedBy>
  <cp:revision>22</cp:revision>
  <dcterms:created xsi:type="dcterms:W3CDTF">2018-09-20T19:24:04Z</dcterms:created>
  <dcterms:modified xsi:type="dcterms:W3CDTF">2018-11-19T13:05:51Z</dcterms:modified>
</cp:coreProperties>
</file>